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5" r:id="rId10"/>
    <p:sldId id="266" r:id="rId11"/>
    <p:sldId id="270" r:id="rId12"/>
    <p:sldId id="285" r:id="rId13"/>
    <p:sldId id="286" r:id="rId14"/>
    <p:sldId id="287" r:id="rId15"/>
    <p:sldId id="264" r:id="rId16"/>
    <p:sldId id="273" r:id="rId17"/>
    <p:sldId id="274" r:id="rId18"/>
    <p:sldId id="275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22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A37CB-0255-418A-A0B4-5E91FC59AE76}" type="datetimeFigureOut">
              <a:rPr lang="ru-RU" smtClean="0"/>
              <a:pPr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1285-F618-45DA-994D-095F02FA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9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85-F618-45DA-994D-095F02FA7D1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91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ADDA3-D1D3-486B-B8E6-867E2AD19AF5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877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AA99-116D-42E7-8340-978B272E508D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1B60-DC21-43B8-B034-355B79D0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1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8DA95-3CF0-42B4-BD91-29B15195DE26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3089-B9D3-4203-AA95-E27779144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4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F050-9FAE-41FA-AF3E-A8F63880587D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1BD0-1875-4015-AAB0-B45B32042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B2BB-27DE-49EC-8201-F2AD62F81D86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5457-B1F8-429A-90FE-1FD741D6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9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9FE5-8065-4417-9ABF-A3605ADD2FB5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7AD3-C054-473B-98E1-053557B4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6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2CB8E-9194-4796-968F-66541B9EF0F5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26785-0CFB-49E0-B2F8-8D9F31F48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7FFC-F7EF-4B20-9A3C-C0BD0B493CB5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96DD-D3C4-4473-97A2-0399FAEBF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4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83B2-7921-4422-AA23-C84971C6276F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C229-F1A6-4793-B1CD-E6DA5D44B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5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5572-8904-49DC-BF70-DDA460743D76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4A5F2-3285-4BD0-9E74-856FEAB2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07650-093A-4C2A-8237-584693EB337C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7BA2-A5AA-41F9-ACEA-F6B7691C9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4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DC6CC-6D0C-4C8E-A48B-7FEF625C13E6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E7FA-AD66-44C3-B311-8B2373425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8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8A6B807-413D-4140-8E0C-54A8EF60ACCA}" type="datetimeFigureOut">
              <a:rPr lang="ru-RU"/>
              <a:pPr>
                <a:defRPr/>
              </a:pPr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11C955-678F-41F8-99EC-27535D3B3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6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319367" cy="475252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0" dirty="0" smtClean="0">
                <a:solidFill>
                  <a:schemeClr val="tx1"/>
                </a:solidFill>
                <a:effectLst/>
              </a:rPr>
              <a:t>Презентация к уроку русского языка по теме «</a:t>
            </a:r>
            <a:r>
              <a:rPr lang="ru-RU" dirty="0">
                <a:effectLst/>
              </a:rPr>
              <a:t>Путешествие в лексическое царство омонимов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»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5 класс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192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Омонимы – это…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640960" cy="49868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/>
              <a:t>  </a:t>
            </a:r>
            <a:r>
              <a:rPr lang="ru-RU" sz="3600" b="1" u="sng" dirty="0" smtClean="0"/>
              <a:t>Омонимы</a:t>
            </a:r>
            <a:r>
              <a:rPr lang="ru-RU" sz="3600" dirty="0"/>
              <a:t> </a:t>
            </a:r>
            <a:r>
              <a:rPr lang="ru-RU" sz="3600" dirty="0" smtClean="0"/>
              <a:t>(от </a:t>
            </a:r>
            <a:r>
              <a:rPr lang="ru-RU" sz="3600" dirty="0" err="1" smtClean="0"/>
              <a:t>древнегереч</a:t>
            </a:r>
            <a:r>
              <a:rPr lang="ru-RU" sz="3600" dirty="0" smtClean="0"/>
              <a:t>.:</a:t>
            </a:r>
            <a:r>
              <a:rPr lang="ru-RU" sz="3600" dirty="0" err="1" smtClean="0"/>
              <a:t>хомос</a:t>
            </a:r>
            <a:r>
              <a:rPr lang="ru-RU" sz="3600" dirty="0" smtClean="0"/>
              <a:t> </a:t>
            </a:r>
            <a:r>
              <a:rPr lang="ru-RU" sz="3600" dirty="0"/>
              <a:t>– «ОДИНАКОВЫЙ</a:t>
            </a:r>
            <a:r>
              <a:rPr lang="ru-RU" sz="3600" dirty="0" smtClean="0"/>
              <a:t>», </a:t>
            </a:r>
            <a:r>
              <a:rPr lang="ru-RU" sz="3600" dirty="0" err="1" smtClean="0"/>
              <a:t>онима</a:t>
            </a:r>
            <a:r>
              <a:rPr lang="ru-RU" sz="3600" dirty="0" smtClean="0"/>
              <a:t> </a:t>
            </a:r>
            <a:r>
              <a:rPr lang="ru-RU" sz="3600" dirty="0"/>
              <a:t>– «имя</a:t>
            </a:r>
            <a:r>
              <a:rPr lang="ru-RU" sz="3600" dirty="0" smtClean="0"/>
              <a:t>») – </a:t>
            </a:r>
            <a:r>
              <a:rPr lang="ru-RU" sz="3600" dirty="0"/>
              <a:t>это слова, </a:t>
            </a:r>
            <a:r>
              <a:rPr lang="ru-RU" sz="3600" b="1" dirty="0">
                <a:solidFill>
                  <a:srgbClr val="FF0000"/>
                </a:solidFill>
              </a:rPr>
              <a:t>одинаковые</a:t>
            </a:r>
            <a:r>
              <a:rPr lang="ru-RU" sz="3600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по звучанию</a:t>
            </a:r>
            <a:r>
              <a:rPr lang="ru-RU" sz="3600" dirty="0"/>
              <a:t>, но совершенно  </a:t>
            </a:r>
            <a:r>
              <a:rPr lang="ru-RU" sz="3600" dirty="0">
                <a:solidFill>
                  <a:srgbClr val="FF0000"/>
                </a:solidFill>
              </a:rPr>
              <a:t>различные по лексическому значению</a:t>
            </a:r>
            <a:r>
              <a:rPr lang="ru-RU" sz="3600" dirty="0"/>
              <a:t>. </a:t>
            </a:r>
            <a:endParaRPr lang="ru-RU" sz="36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3600" dirty="0"/>
              <a:t>Например: </a:t>
            </a:r>
            <a:r>
              <a:rPr lang="ru-RU" sz="3600" b="1" i="1" u="sng" dirty="0" smtClean="0"/>
              <a:t>лук</a:t>
            </a:r>
            <a:r>
              <a:rPr lang="ru-RU" sz="3600" dirty="0" smtClean="0"/>
              <a:t> </a:t>
            </a:r>
            <a:r>
              <a:rPr lang="ru-RU" sz="3600" dirty="0"/>
              <a:t>- огородное растение и </a:t>
            </a:r>
            <a:r>
              <a:rPr lang="ru-RU" sz="3600" b="1" i="1" u="sng" dirty="0" smtClean="0"/>
              <a:t>лук</a:t>
            </a:r>
            <a:r>
              <a:rPr lang="ru-RU" sz="3600" dirty="0" smtClean="0"/>
              <a:t>– </a:t>
            </a:r>
            <a:r>
              <a:rPr lang="ru-RU" sz="3600" dirty="0"/>
              <a:t>оружие, спортивный снаряд.</a:t>
            </a:r>
          </a:p>
          <a:p>
            <a:pPr marL="46037" indent="0" algn="just">
              <a:buNone/>
            </a:pPr>
            <a:endParaRPr lang="ru-RU" sz="2800" dirty="0"/>
          </a:p>
          <a:p>
            <a:pPr marL="46037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741826" cy="67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9511" y="1595944"/>
            <a:ext cx="864096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i="1" dirty="0"/>
              <a:t>	</a:t>
            </a:r>
            <a:r>
              <a:rPr lang="ru-RU" sz="2400" b="1" i="1" dirty="0"/>
              <a:t>Норка вылезла из норки 			Нету норки,</a:t>
            </a:r>
            <a:endParaRPr lang="ru-RU" sz="2400" b="1" dirty="0"/>
          </a:p>
          <a:p>
            <a:r>
              <a:rPr lang="ru-RU" sz="2400" b="1" i="1" dirty="0"/>
              <a:t>	И пошла к знакомой норке.		Может, норка</a:t>
            </a:r>
            <a:endParaRPr lang="ru-RU" sz="2400" b="1" dirty="0"/>
          </a:p>
          <a:p>
            <a:r>
              <a:rPr lang="ru-RU" sz="2400" b="1" i="1" dirty="0"/>
              <a:t>	В норку </a:t>
            </a:r>
            <a:r>
              <a:rPr lang="ru-RU" sz="2400" b="1" i="1" dirty="0" err="1"/>
              <a:t>норкину</a:t>
            </a:r>
            <a:r>
              <a:rPr lang="ru-RU" sz="2400" b="1" i="1" dirty="0"/>
              <a:t>				Возле норки?</a:t>
            </a:r>
            <a:endParaRPr lang="ru-RU" sz="2400" b="1" dirty="0"/>
          </a:p>
          <a:p>
            <a:r>
              <a:rPr lang="ru-RU" sz="2400" b="1" i="1" dirty="0"/>
              <a:t>	Вошла,					Нет нигде.</a:t>
            </a:r>
            <a:endParaRPr lang="ru-RU" sz="2400" b="1" dirty="0"/>
          </a:p>
          <a:p>
            <a:r>
              <a:rPr lang="ru-RU" sz="2400" b="1" i="1" dirty="0"/>
              <a:t>	Норку в норке 				Пропал и </a:t>
            </a:r>
            <a:r>
              <a:rPr lang="ru-RU" sz="2400" b="1" i="1" dirty="0" smtClean="0"/>
              <a:t>след.</a:t>
            </a:r>
          </a:p>
          <a:p>
            <a:r>
              <a:rPr lang="ru-RU" sz="2400" b="1" i="1" dirty="0" smtClean="0"/>
              <a:t>				</a:t>
            </a:r>
            <a:endParaRPr lang="ru-RU" sz="2400" b="1" dirty="0" smtClean="0"/>
          </a:p>
          <a:p>
            <a:r>
              <a:rPr lang="ru-RU" sz="2400" b="1" i="1" dirty="0"/>
              <a:t>	Не нашла.					Норка – здесь,</a:t>
            </a:r>
            <a:endParaRPr lang="ru-RU" sz="2400" b="1" dirty="0"/>
          </a:p>
          <a:p>
            <a:r>
              <a:rPr lang="ru-RU" sz="2400" b="1" i="1" dirty="0"/>
              <a:t>	Если в норке				</a:t>
            </a:r>
            <a:r>
              <a:rPr lang="ru-RU" sz="2400" b="1" i="1" dirty="0" smtClean="0"/>
              <a:t>           А </a:t>
            </a:r>
            <a:r>
              <a:rPr lang="ru-RU" sz="2400" b="1" i="1" dirty="0"/>
              <a:t>норки нет!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791200" y="5334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/>
              <a:t>А. Шибаев.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95"/>
          <a:stretch/>
        </p:blipFill>
        <p:spPr bwMode="auto">
          <a:xfrm>
            <a:off x="1299368" y="188932"/>
            <a:ext cx="6749186" cy="6472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0" y="5532437"/>
            <a:ext cx="8784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Запишите слова-омонимы, выполните их морфемный и словообразовательный разборы.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535" y="1214274"/>
            <a:ext cx="7882261" cy="4549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4011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ЭТИМОЛОГИЯ слов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606772"/>
              </p:ext>
            </p:extLst>
          </p:nvPr>
        </p:nvGraphicFramePr>
        <p:xfrm>
          <a:off x="395536" y="1844824"/>
          <a:ext cx="8352928" cy="3139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6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НОРА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НОРКА</a:t>
                      </a:r>
                      <a:endParaRPr lang="ru-RU" sz="6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Общеславянское:</a:t>
                      </a:r>
                    </a:p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nerti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скрываться;</a:t>
                      </a:r>
                    </a:p>
                    <a:p>
                      <a:pPr algn="ctr"/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2. погружаться.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Заимствовано из финского языка: 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nirk</a:t>
                      </a:r>
                      <a:r>
                        <a:rPr lang="ru-RU" sz="2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- горностай.</a:t>
                      </a:r>
                    </a:p>
                    <a:p>
                      <a:pPr marL="0" indent="0">
                        <a:buNone/>
                      </a:pPr>
                      <a:endParaRPr lang="ru-RU" sz="2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2123728" y="134076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134076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19672" y="5157192"/>
            <a:ext cx="5832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РАЗНЫЕ по происхождению.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Быченкова и другие 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7632"/>
            <a:ext cx="18894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Быченкова и другие 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3664"/>
            <a:ext cx="3265215" cy="236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4209" y="2636912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КАПИТАН</a:t>
            </a:r>
            <a:endParaRPr lang="ru-RU" sz="4800" b="1" dirty="0"/>
          </a:p>
        </p:txBody>
      </p:sp>
      <p:pic>
        <p:nvPicPr>
          <p:cNvPr id="2053" name="Picture 5" descr="Быченкова и друг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557" y="3412746"/>
            <a:ext cx="1967158" cy="269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Быченкова и другие 0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124122"/>
            <a:ext cx="2163862" cy="29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1271" y="6027003"/>
            <a:ext cx="3411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кран¹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3891" y="6027003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кран²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370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352927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Сходство и отличие </a:t>
            </a:r>
            <a:r>
              <a:rPr lang="ru-RU" sz="4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омонимов и многозначных слов</a:t>
            </a:r>
            <a:r>
              <a:rPr lang="ru-RU" sz="4000" dirty="0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916832"/>
            <a:ext cx="3672408" cy="4114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</a:t>
            </a:r>
            <a:r>
              <a:rPr lang="ru-RU" sz="2800" u="sng" dirty="0">
                <a:solidFill>
                  <a:schemeClr val="folHlink"/>
                </a:solidFill>
              </a:rPr>
              <a:t> </a:t>
            </a:r>
            <a:r>
              <a:rPr lang="ru-RU" sz="4400" b="1" u="sng" dirty="0">
                <a:solidFill>
                  <a:schemeClr val="folHlink"/>
                </a:solidFill>
              </a:rPr>
              <a:t>СХОДСТВО</a:t>
            </a:r>
            <a:r>
              <a:rPr lang="ru-RU" sz="2800" u="sng" dirty="0">
                <a:solidFill>
                  <a:schemeClr val="folHlink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ru-RU" sz="4400" dirty="0" smtClean="0">
              <a:effectLst/>
            </a:endParaRPr>
          </a:p>
          <a:p>
            <a:pPr algn="just">
              <a:buFont typeface="Wingdings" pitchFamily="2" charset="2"/>
              <a:buNone/>
            </a:pPr>
            <a:r>
              <a:rPr lang="ru-RU" sz="3200" dirty="0" smtClean="0">
                <a:effectLst/>
              </a:rPr>
              <a:t>     Пишутся</a:t>
            </a:r>
          </a:p>
          <a:p>
            <a:pPr algn="just">
              <a:buFont typeface="Wingdings" pitchFamily="2" charset="2"/>
              <a:buNone/>
            </a:pPr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3200" dirty="0" smtClean="0">
                <a:effectLst/>
              </a:rPr>
              <a:t>одинаково. </a:t>
            </a:r>
            <a:endParaRPr lang="ru-RU" sz="3200" dirty="0">
              <a:effectLst/>
            </a:endParaRPr>
          </a:p>
          <a:p>
            <a:pPr>
              <a:buFont typeface="Wingdings" pitchFamily="2" charset="2"/>
              <a:buNone/>
            </a:pPr>
            <a:endParaRPr lang="ru-RU" dirty="0">
              <a:effectLst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03575" y="1981200"/>
            <a:ext cx="5940425" cy="41148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                </a:t>
            </a:r>
            <a:r>
              <a:rPr lang="ru-RU" sz="4400" b="1" u="sng" dirty="0">
                <a:solidFill>
                  <a:schemeClr val="folHlink"/>
                </a:solidFill>
              </a:rPr>
              <a:t>ОТЛИЧИЕ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solidFill>
                  <a:srgbClr val="000000"/>
                </a:solidFill>
                <a:effectLst/>
              </a:rPr>
              <a:t>	</a:t>
            </a:r>
            <a:r>
              <a:rPr lang="ru-RU" u="sng" dirty="0" smtClean="0">
                <a:solidFill>
                  <a:srgbClr val="000000"/>
                </a:solidFill>
                <a:effectLst/>
              </a:rPr>
              <a:t>Многозначные </a:t>
            </a:r>
            <a:r>
              <a:rPr lang="ru-RU" dirty="0" smtClean="0">
                <a:effectLst/>
              </a:rPr>
              <a:t>        </a:t>
            </a:r>
            <a:r>
              <a:rPr lang="ru-RU" dirty="0" smtClean="0">
                <a:solidFill>
                  <a:srgbClr val="000000"/>
                </a:solidFill>
                <a:effectLst/>
              </a:rPr>
              <a:t> 	</a:t>
            </a:r>
            <a:r>
              <a:rPr lang="ru-RU" u="sng" dirty="0" smtClean="0">
                <a:solidFill>
                  <a:srgbClr val="000000"/>
                </a:solidFill>
                <a:effectLst/>
              </a:rPr>
              <a:t>Омонимы</a:t>
            </a:r>
            <a:endParaRPr lang="ru-RU" sz="2400" u="sng" dirty="0">
              <a:solidFill>
                <a:srgbClr val="000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dirty="0"/>
              <a:t>       </a:t>
            </a:r>
            <a:r>
              <a:rPr lang="ru-RU" dirty="0" smtClean="0"/>
              <a:t>имеют              		абсолютно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CC3300"/>
                </a:solidFill>
              </a:rPr>
              <a:t>общее</a:t>
            </a:r>
            <a:r>
              <a:rPr lang="ru-RU" dirty="0"/>
              <a:t> в ЛЗ           </a:t>
            </a:r>
            <a:r>
              <a:rPr lang="ru-RU" dirty="0" smtClean="0"/>
              <a:t>		</a:t>
            </a:r>
            <a:r>
              <a:rPr lang="ru-RU" dirty="0" smtClean="0">
                <a:solidFill>
                  <a:srgbClr val="CC3300"/>
                </a:solidFill>
              </a:rPr>
              <a:t>разные</a:t>
            </a:r>
            <a:r>
              <a:rPr lang="ru-RU" dirty="0" smtClean="0"/>
              <a:t> ЛЗ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sz="1800" dirty="0"/>
              <a:t>(по форме, цвету, </a:t>
            </a:r>
          </a:p>
          <a:p>
            <a:pPr>
              <a:buFont typeface="Wingdings" pitchFamily="2" charset="2"/>
              <a:buNone/>
            </a:pPr>
            <a:r>
              <a:rPr lang="ru-RU" sz="1800" dirty="0"/>
              <a:t> характеру, </a:t>
            </a:r>
            <a:r>
              <a:rPr lang="ru-RU" sz="1800" dirty="0" smtClean="0"/>
              <a:t>действию </a:t>
            </a:r>
            <a:r>
              <a:rPr lang="ru-RU" sz="1800" dirty="0"/>
              <a:t>)</a:t>
            </a:r>
          </a:p>
          <a:p>
            <a:pPr>
              <a:buFont typeface="Wingdings" pitchFamily="2" charset="2"/>
              <a:buNone/>
            </a:pPr>
            <a:endParaRPr lang="ru-RU" sz="1800" dirty="0"/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831706" y="3212976"/>
            <a:ext cx="0" cy="6477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4283968" y="2622090"/>
            <a:ext cx="504825" cy="6477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380312" y="2780928"/>
            <a:ext cx="359222" cy="43204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032" y="5486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16632"/>
            <a:ext cx="4998324" cy="6596774"/>
          </a:xfrm>
        </p:spPr>
      </p:pic>
    </p:spTree>
    <p:extLst>
      <p:ext uri="{BB962C8B-B14F-4D97-AF65-F5344CB8AC3E}">
        <p14:creationId xmlns:p14="http://schemas.microsoft.com/office/powerpoint/2010/main" val="10346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36912"/>
            <a:ext cx="8784976" cy="4032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dirty="0" smtClean="0"/>
              <a:t> 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32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1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Апельсин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– плод цитрусового дерева.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- По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реке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проплывал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плот.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2.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Я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люблю печь пироги. В доме  перекладывали печь. </a:t>
            </a:r>
            <a:r>
              <a:rPr lang="ru-RU" sz="28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3.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Подплываем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к </a:t>
            </a:r>
            <a:r>
              <a:rPr lang="vi-VN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берегу </a:t>
            </a:r>
            <a:r>
              <a:rPr lang="vi-VN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—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Я </a:t>
            </a:r>
            <a:r>
              <a:rPr lang="vi-VN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берегу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600" dirty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эту книгу. </a:t>
            </a:r>
            <a:endParaRPr lang="ru-RU" sz="280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402" y="332656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Определите, есть ли в предложениях омонимы, подчеркните их.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697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81000"/>
            <a:ext cx="8291264" cy="4200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0000"/>
                </a:solidFill>
                <a:effectLst/>
              </a:rPr>
              <a:t>1.Апельсин </a:t>
            </a:r>
            <a:r>
              <a:rPr lang="ru-RU" sz="3200" dirty="0">
                <a:solidFill>
                  <a:srgbClr val="000000"/>
                </a:solidFill>
                <a:effectLst/>
              </a:rPr>
              <a:t>– </a:t>
            </a:r>
            <a:r>
              <a:rPr lang="ru-RU" sz="3200" dirty="0">
                <a:solidFill>
                  <a:srgbClr val="CC3300"/>
                </a:solidFill>
                <a:effectLst/>
              </a:rPr>
              <a:t>плод</a:t>
            </a:r>
            <a:r>
              <a:rPr lang="ru-RU" sz="3200" dirty="0">
                <a:solidFill>
                  <a:srgbClr val="000000"/>
                </a:solidFill>
                <a:effectLst/>
              </a:rPr>
              <a:t> цитрусового дерева. </a:t>
            </a:r>
            <a:r>
              <a:rPr lang="ru-RU" sz="32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</a:rPr>
              <a:t>По </a:t>
            </a:r>
            <a:r>
              <a:rPr lang="ru-RU" sz="3200" dirty="0">
                <a:solidFill>
                  <a:srgbClr val="000000"/>
                </a:solidFill>
                <a:effectLst/>
              </a:rPr>
              <a:t>реке </a:t>
            </a:r>
            <a:r>
              <a:rPr lang="ru-RU" sz="3200" dirty="0" smtClean="0">
                <a:solidFill>
                  <a:srgbClr val="000000"/>
                </a:solidFill>
                <a:effectLst/>
              </a:rPr>
              <a:t>проплывал </a:t>
            </a:r>
            <a:r>
              <a:rPr lang="ru-RU" sz="3200" dirty="0">
                <a:solidFill>
                  <a:srgbClr val="CC3300"/>
                </a:solidFill>
                <a:effectLst/>
              </a:rPr>
              <a:t>плот</a:t>
            </a:r>
            <a:r>
              <a:rPr lang="ru-RU" sz="3200" dirty="0">
                <a:solidFill>
                  <a:srgbClr val="000000"/>
                </a:solidFill>
                <a:effectLst/>
              </a:rPr>
              <a:t>.  </a:t>
            </a:r>
            <a:r>
              <a:rPr lang="ru-RU" sz="32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</a:rPr>
              <a:t>2. </a:t>
            </a:r>
            <a:r>
              <a:rPr lang="ru-RU" sz="3200" dirty="0">
                <a:solidFill>
                  <a:srgbClr val="000000"/>
                </a:solidFill>
                <a:effectLst/>
              </a:rPr>
              <a:t>Я люблю </a:t>
            </a:r>
            <a:r>
              <a:rPr lang="ru-RU" sz="3200" dirty="0">
                <a:solidFill>
                  <a:srgbClr val="CC3300"/>
                </a:solidFill>
                <a:effectLst/>
              </a:rPr>
              <a:t>печь</a:t>
            </a:r>
            <a:r>
              <a:rPr lang="ru-RU" sz="3200" dirty="0">
                <a:solidFill>
                  <a:srgbClr val="000000"/>
                </a:solidFill>
                <a:effectLst/>
              </a:rPr>
              <a:t> пироги. В доме </a:t>
            </a:r>
            <a:br>
              <a:rPr lang="ru-RU" sz="3200" dirty="0">
                <a:solidFill>
                  <a:srgbClr val="000000"/>
                </a:solidFill>
                <a:effectLst/>
              </a:rPr>
            </a:br>
            <a:r>
              <a:rPr lang="ru-RU" sz="3200" dirty="0">
                <a:solidFill>
                  <a:srgbClr val="000000"/>
                </a:solidFill>
                <a:effectLst/>
              </a:rPr>
              <a:t>перекладывали </a:t>
            </a:r>
            <a:r>
              <a:rPr lang="ru-RU" sz="3200" dirty="0">
                <a:solidFill>
                  <a:srgbClr val="CC3300"/>
                </a:solidFill>
                <a:effectLst/>
              </a:rPr>
              <a:t>печь</a:t>
            </a:r>
            <a:r>
              <a:rPr lang="ru-RU" sz="3200" dirty="0">
                <a:solidFill>
                  <a:srgbClr val="000000"/>
                </a:solidFill>
                <a:effectLst/>
              </a:rPr>
              <a:t>. </a:t>
            </a:r>
            <a:br>
              <a:rPr lang="ru-RU" sz="3200" dirty="0">
                <a:solidFill>
                  <a:srgbClr val="000000"/>
                </a:solidFill>
                <a:effectLst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0000"/>
                </a:solidFill>
                <a:effectLst/>
              </a:rPr>
            </a:br>
            <a:r>
              <a:rPr lang="ru-RU" sz="3200" dirty="0" smtClean="0">
                <a:solidFill>
                  <a:srgbClr val="000000"/>
                </a:solidFill>
                <a:effectLst/>
              </a:rPr>
              <a:t>3. </a:t>
            </a:r>
            <a:r>
              <a:rPr lang="ru-RU" sz="3200" dirty="0">
                <a:solidFill>
                  <a:srgbClr val="000000"/>
                </a:solidFill>
                <a:effectLst/>
              </a:rPr>
              <a:t>Подплываем к </a:t>
            </a:r>
            <a:r>
              <a:rPr lang="vi-VN" sz="3200" dirty="0">
                <a:solidFill>
                  <a:srgbClr val="CC3300"/>
                </a:solidFill>
                <a:effectLst/>
                <a:latin typeface="Calibri" pitchFamily="34" charset="0"/>
                <a:cs typeface="Calibri" pitchFamily="34" charset="0"/>
              </a:rPr>
              <a:t>бе́регу</a:t>
            </a:r>
            <a:r>
              <a:rPr lang="vi-VN" sz="3200" b="0" dirty="0">
                <a:solidFill>
                  <a:srgbClr val="000000"/>
                </a:solidFill>
                <a:effectLst/>
              </a:rPr>
              <a:t> — </a:t>
            </a:r>
            <a:r>
              <a:rPr lang="ru-RU" sz="3200" b="0" dirty="0">
                <a:solidFill>
                  <a:srgbClr val="000000"/>
                </a:solidFill>
                <a:effectLst/>
              </a:rPr>
              <a:t>Я </a:t>
            </a:r>
            <a:r>
              <a:rPr lang="vi-VN" sz="3200" dirty="0">
                <a:solidFill>
                  <a:srgbClr val="CC3300"/>
                </a:solidFill>
                <a:effectLst/>
                <a:latin typeface="Calibri" pitchFamily="34" charset="0"/>
                <a:cs typeface="Calibri" pitchFamily="34" charset="0"/>
              </a:rPr>
              <a:t>берегу́</a:t>
            </a:r>
            <a:r>
              <a:rPr lang="ru-RU" sz="3200" dirty="0">
                <a:solidFill>
                  <a:srgbClr val="CC33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ru-RU" sz="3200" b="0" dirty="0">
                <a:solidFill>
                  <a:srgbClr val="000000"/>
                </a:solidFill>
                <a:effectLst/>
              </a:rPr>
              <a:t>эту книгу</a:t>
            </a:r>
            <a:r>
              <a:rPr lang="ru-RU" sz="3200" dirty="0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4797152"/>
            <a:ext cx="8219256" cy="17274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7030A0"/>
                </a:solidFill>
                <a:effectLst/>
              </a:rPr>
              <a:t>В </a:t>
            </a:r>
            <a:r>
              <a:rPr lang="ru-RU" sz="3600" b="1" dirty="0">
                <a:solidFill>
                  <a:srgbClr val="7030A0"/>
                </a:solidFill>
                <a:effectLst/>
              </a:rPr>
              <a:t>русском языке </a:t>
            </a:r>
            <a:r>
              <a:rPr lang="ru-RU" sz="3600" b="1" dirty="0" smtClean="0">
                <a:solidFill>
                  <a:srgbClr val="7030A0"/>
                </a:solidFill>
                <a:effectLst/>
              </a:rPr>
              <a:t>различают </a:t>
            </a:r>
            <a:r>
              <a:rPr lang="ru-RU" sz="3600" b="1" dirty="0">
                <a:solidFill>
                  <a:srgbClr val="7030A0"/>
                </a:solidFill>
                <a:effectLst/>
              </a:rPr>
              <a:t>полные омонимы и частичные (омофоны, </a:t>
            </a:r>
            <a:r>
              <a:rPr lang="ru-RU" sz="3600" b="1" dirty="0" err="1">
                <a:solidFill>
                  <a:srgbClr val="7030A0"/>
                </a:solidFill>
                <a:effectLst/>
              </a:rPr>
              <a:t>омоформы</a:t>
            </a:r>
            <a:r>
              <a:rPr lang="ru-RU" sz="3600" b="1" dirty="0">
                <a:solidFill>
                  <a:srgbClr val="7030A0"/>
                </a:solidFill>
                <a:effectLst/>
              </a:rPr>
              <a:t>, омографы) </a:t>
            </a:r>
          </a:p>
        </p:txBody>
      </p:sp>
      <p:sp>
        <p:nvSpPr>
          <p:cNvPr id="3" name="Управляющая кнопка: в конец 2">
            <a:hlinkClick r:id="rId2" action="ppaction://hlinksldjump" highlightClick="1"/>
          </p:cNvPr>
          <p:cNvSpPr/>
          <p:nvPr/>
        </p:nvSpPr>
        <p:spPr>
          <a:xfrm>
            <a:off x="8388424" y="4293096"/>
            <a:ext cx="360040" cy="2880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5889"/>
            <a:ext cx="8219256" cy="864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ВИДЫ ОМОНИМОВ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692696"/>
            <a:ext cx="8784976" cy="612068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ru-RU" sz="3200" u="sng" dirty="0">
                <a:solidFill>
                  <a:srgbClr val="CC3300"/>
                </a:solidFill>
                <a:effectLst/>
              </a:rPr>
              <a:t>Полные омонимы</a:t>
            </a:r>
            <a:r>
              <a:rPr lang="ru-RU" sz="3200" dirty="0">
                <a:solidFill>
                  <a:srgbClr val="00000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ffectLst/>
              </a:rPr>
              <a:t>				</a:t>
            </a:r>
            <a:r>
              <a:rPr lang="ru-RU" sz="3200" dirty="0" smtClean="0">
                <a:solidFill>
                  <a:srgbClr val="C00000"/>
                </a:solidFill>
                <a:effectLst/>
              </a:rPr>
              <a:t>*</a:t>
            </a:r>
            <a:r>
              <a:rPr lang="ru-RU" sz="3200" u="sng" dirty="0" smtClean="0">
                <a:solidFill>
                  <a:srgbClr val="CC3300"/>
                </a:solidFill>
              </a:rPr>
              <a:t>Частичные </a:t>
            </a:r>
            <a:r>
              <a:rPr lang="ru-RU" sz="3200" u="sng" dirty="0">
                <a:solidFill>
                  <a:srgbClr val="CC3300"/>
                </a:solidFill>
              </a:rPr>
              <a:t>омонимы: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dirty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1.</a:t>
            </a:r>
            <a:r>
              <a:rPr lang="ru-RU" sz="4400" b="1" dirty="0" smtClean="0">
                <a:solidFill>
                  <a:srgbClr val="7030A0"/>
                </a:solidFill>
              </a:rPr>
              <a:t>Омо</a:t>
            </a:r>
            <a:r>
              <a:rPr lang="ru-RU" sz="4400" b="1" u="sng" dirty="0" smtClean="0">
                <a:solidFill>
                  <a:srgbClr val="7030A0"/>
                </a:solidFill>
              </a:rPr>
              <a:t>фон</a:t>
            </a:r>
            <a:r>
              <a:rPr lang="ru-RU" sz="4400" b="1" dirty="0" smtClean="0">
                <a:solidFill>
                  <a:srgbClr val="7030A0"/>
                </a:solidFill>
              </a:rPr>
              <a:t>ы</a:t>
            </a:r>
            <a:r>
              <a:rPr lang="ru-RU" sz="44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(разное написание)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>
                <a:solidFill>
                  <a:srgbClr val="000000"/>
                </a:solidFill>
              </a:rPr>
              <a:t>«Приятно </a:t>
            </a:r>
            <a:r>
              <a:rPr lang="ru-RU" sz="3600" b="1" dirty="0">
                <a:solidFill>
                  <a:srgbClr val="FF0000"/>
                </a:solidFill>
              </a:rPr>
              <a:t>пол</a:t>
            </a:r>
            <a:r>
              <a:rPr lang="ru-RU" sz="3600" b="1" u="sng" dirty="0">
                <a:solidFill>
                  <a:srgbClr val="FF0000"/>
                </a:solidFill>
              </a:rPr>
              <a:t>а</a:t>
            </a:r>
            <a:r>
              <a:rPr lang="ru-RU" sz="3600" b="1" dirty="0">
                <a:solidFill>
                  <a:srgbClr val="FF0000"/>
                </a:solidFill>
              </a:rPr>
              <a:t>скать</a:t>
            </a:r>
            <a:r>
              <a:rPr lang="ru-RU" sz="3600" dirty="0">
                <a:solidFill>
                  <a:srgbClr val="000000"/>
                </a:solidFill>
              </a:rPr>
              <a:t> дитя или собаку, но всего необходимее </a:t>
            </a:r>
            <a:r>
              <a:rPr lang="ru-RU" sz="3600" b="1" dirty="0">
                <a:solidFill>
                  <a:srgbClr val="FF0000"/>
                </a:solidFill>
              </a:rPr>
              <a:t>пол</a:t>
            </a:r>
            <a:r>
              <a:rPr lang="ru-RU" sz="3600" b="1" u="sng" dirty="0">
                <a:solidFill>
                  <a:srgbClr val="FF0000"/>
                </a:solidFill>
              </a:rPr>
              <a:t>о</a:t>
            </a:r>
            <a:r>
              <a:rPr lang="ru-RU" sz="3600" b="1" dirty="0">
                <a:solidFill>
                  <a:srgbClr val="FF0000"/>
                </a:solidFill>
              </a:rPr>
              <a:t>скать</a:t>
            </a: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рот» </a:t>
            </a:r>
            <a:r>
              <a:rPr lang="ru-RU" sz="3600" dirty="0">
                <a:solidFill>
                  <a:srgbClr val="000000"/>
                </a:solidFill>
              </a:rPr>
              <a:t>(</a:t>
            </a:r>
            <a:r>
              <a:rPr lang="ru-RU" sz="3600" dirty="0" smtClean="0">
                <a:solidFill>
                  <a:srgbClr val="000000"/>
                </a:solidFill>
              </a:rPr>
              <a:t>К. </a:t>
            </a:r>
            <a:r>
              <a:rPr lang="ru-RU" sz="3600" dirty="0">
                <a:solidFill>
                  <a:srgbClr val="000000"/>
                </a:solidFill>
              </a:rPr>
              <a:t>Прутков)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6500" b="1" dirty="0" smtClean="0">
                <a:solidFill>
                  <a:srgbClr val="FF0000"/>
                </a:solidFill>
              </a:rPr>
              <a:t>*</a:t>
            </a:r>
            <a:r>
              <a:rPr lang="ru-RU" sz="3600" dirty="0" smtClean="0">
                <a:solidFill>
                  <a:srgbClr val="000000"/>
                </a:solidFill>
              </a:rPr>
              <a:t>В справочник: </a:t>
            </a:r>
            <a:r>
              <a:rPr lang="ru-RU" sz="3600" u="sng" dirty="0">
                <a:solidFill>
                  <a:srgbClr val="000000"/>
                </a:solidFill>
              </a:rPr>
              <a:t>омофоны: пол</a:t>
            </a:r>
            <a:r>
              <a:rPr lang="ru-RU" sz="3600" u="sng" dirty="0">
                <a:solidFill>
                  <a:srgbClr val="FF0000"/>
                </a:solidFill>
              </a:rPr>
              <a:t>а</a:t>
            </a:r>
            <a:r>
              <a:rPr lang="ru-RU" sz="3600" u="sng" dirty="0">
                <a:solidFill>
                  <a:srgbClr val="000000"/>
                </a:solidFill>
              </a:rPr>
              <a:t>скать – </a:t>
            </a:r>
            <a:r>
              <a:rPr lang="ru-RU" sz="3600" u="sng" dirty="0" smtClean="0">
                <a:solidFill>
                  <a:srgbClr val="000000"/>
                </a:solidFill>
              </a:rPr>
              <a:t>пол</a:t>
            </a:r>
            <a:r>
              <a:rPr lang="ru-RU" sz="3600" u="sng" dirty="0">
                <a:solidFill>
                  <a:srgbClr val="FF0000"/>
                </a:solidFill>
              </a:rPr>
              <a:t>о</a:t>
            </a:r>
            <a:r>
              <a:rPr lang="ru-RU" sz="3600" u="sng" dirty="0" smtClean="0">
                <a:solidFill>
                  <a:srgbClr val="000000"/>
                </a:solidFill>
              </a:rPr>
              <a:t>скать.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u="sng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0000"/>
                </a:solidFill>
              </a:rPr>
              <a:t>2.</a:t>
            </a:r>
            <a:r>
              <a:rPr lang="ru-RU" sz="4400" b="1" dirty="0">
                <a:solidFill>
                  <a:srgbClr val="7030A0"/>
                </a:solidFill>
              </a:rPr>
              <a:t>Омо</a:t>
            </a:r>
            <a:r>
              <a:rPr lang="ru-RU" sz="4400" b="1" u="sng" dirty="0">
                <a:solidFill>
                  <a:srgbClr val="7030A0"/>
                </a:solidFill>
              </a:rPr>
              <a:t>форм</a:t>
            </a:r>
            <a:r>
              <a:rPr lang="ru-RU" sz="4400" b="1" dirty="0">
                <a:solidFill>
                  <a:srgbClr val="7030A0"/>
                </a:solidFill>
              </a:rPr>
              <a:t>ы </a:t>
            </a:r>
            <a:r>
              <a:rPr lang="ru-RU" sz="3200" b="1" dirty="0">
                <a:solidFill>
                  <a:srgbClr val="000000"/>
                </a:solidFill>
              </a:rPr>
              <a:t>(разные части речи)</a:t>
            </a:r>
          </a:p>
          <a:p>
            <a:pPr>
              <a:lnSpc>
                <a:spcPct val="90000"/>
              </a:lnSpc>
              <a:buNone/>
            </a:pPr>
            <a:r>
              <a:rPr lang="ru-RU" sz="3200" dirty="0">
                <a:solidFill>
                  <a:srgbClr val="000000"/>
                </a:solidFill>
              </a:rPr>
              <a:t>Вы, щенки! За мной ступайте</a:t>
            </a:r>
            <a:r>
              <a:rPr lang="ru-RU" sz="3200" dirty="0" smtClean="0">
                <a:solidFill>
                  <a:srgbClr val="000000"/>
                </a:solidFill>
              </a:rPr>
              <a:t>!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		Да </a:t>
            </a:r>
            <a:r>
              <a:rPr lang="ru-RU" sz="3200" dirty="0">
                <a:solidFill>
                  <a:srgbClr val="000000"/>
                </a:solidFill>
              </a:rPr>
              <a:t>смотрите ж, не болтайте,</a:t>
            </a:r>
          </a:p>
          <a:p>
            <a:pPr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Будет </a:t>
            </a:r>
            <a:r>
              <a:rPr lang="ru-RU" sz="3200" dirty="0">
                <a:solidFill>
                  <a:srgbClr val="000000"/>
                </a:solidFill>
              </a:rPr>
              <a:t>вам </a:t>
            </a:r>
            <a:r>
              <a:rPr lang="ru-RU" sz="3200" b="1" dirty="0">
                <a:solidFill>
                  <a:srgbClr val="FF0000"/>
                </a:solidFill>
              </a:rPr>
              <a:t>по</a:t>
            </a:r>
            <a:r>
              <a:rPr lang="ru-RU" sz="3200" b="1" dirty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калачу</a:t>
            </a:r>
            <a:r>
              <a:rPr lang="ru-RU" sz="3200" b="1" dirty="0" smtClean="0">
                <a:solidFill>
                  <a:srgbClr val="000000"/>
                </a:solidFill>
              </a:rPr>
              <a:t>,</a:t>
            </a:r>
            <a:r>
              <a:rPr lang="ru-RU" sz="3200" dirty="0">
                <a:solidFill>
                  <a:srgbClr val="000000"/>
                </a:solidFill>
              </a:rPr>
              <a:t> </a:t>
            </a:r>
            <a:r>
              <a:rPr lang="ru-RU" sz="3200" dirty="0" smtClean="0">
                <a:solidFill>
                  <a:srgbClr val="000000"/>
                </a:solidFill>
              </a:rPr>
              <a:t>			А </a:t>
            </a:r>
            <a:r>
              <a:rPr lang="ru-RU" sz="3200" dirty="0">
                <a:solidFill>
                  <a:srgbClr val="000000"/>
                </a:solidFill>
              </a:rPr>
              <a:t>не то </a:t>
            </a:r>
            <a:r>
              <a:rPr lang="ru-RU" sz="3200" b="1" dirty="0">
                <a:solidFill>
                  <a:srgbClr val="FF0000"/>
                </a:solidFill>
              </a:rPr>
              <a:t>поколочу</a:t>
            </a:r>
            <a:r>
              <a:rPr lang="ru-RU" sz="3200" b="1" dirty="0">
                <a:solidFill>
                  <a:srgbClr val="000000"/>
                </a:solidFill>
              </a:rPr>
              <a:t>. </a:t>
            </a:r>
            <a:r>
              <a:rPr lang="ru-RU" sz="3200" dirty="0">
                <a:solidFill>
                  <a:srgbClr val="000000"/>
                </a:solidFill>
              </a:rPr>
              <a:t>(</a:t>
            </a:r>
            <a:r>
              <a:rPr lang="ru-RU" sz="3200" dirty="0" err="1">
                <a:solidFill>
                  <a:srgbClr val="000000"/>
                </a:solidFill>
              </a:rPr>
              <a:t>А.С.Пушкин</a:t>
            </a:r>
            <a:r>
              <a:rPr lang="ru-RU" sz="3200" dirty="0" smtClean="0">
                <a:solidFill>
                  <a:srgbClr val="000000"/>
                </a:solidFill>
              </a:rPr>
              <a:t>)</a:t>
            </a:r>
            <a:endParaRPr lang="ru-RU" sz="32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6500" b="1" dirty="0">
                <a:solidFill>
                  <a:srgbClr val="FF0000"/>
                </a:solidFill>
              </a:rPr>
              <a:t>*</a:t>
            </a:r>
            <a:r>
              <a:rPr lang="ru-RU" sz="3200" dirty="0">
                <a:solidFill>
                  <a:srgbClr val="000000"/>
                </a:solidFill>
              </a:rPr>
              <a:t>В справочник: </a:t>
            </a:r>
            <a:r>
              <a:rPr lang="ru-RU" sz="3200" b="1" dirty="0" err="1" smtClean="0">
                <a:solidFill>
                  <a:srgbClr val="000000"/>
                </a:solidFill>
              </a:rPr>
              <a:t>омоформы</a:t>
            </a:r>
            <a:r>
              <a:rPr lang="ru-RU" sz="3200" b="1" dirty="0">
                <a:solidFill>
                  <a:srgbClr val="000000"/>
                </a:solidFill>
              </a:rPr>
              <a:t>: </a:t>
            </a:r>
            <a:r>
              <a:rPr lang="ru-RU" sz="3200" b="1" u="sng" dirty="0">
                <a:solidFill>
                  <a:srgbClr val="000000"/>
                </a:solidFill>
              </a:rPr>
              <a:t>по калачу </a:t>
            </a:r>
            <a:r>
              <a:rPr lang="ru-RU" sz="3200" b="1" u="sng" dirty="0" smtClean="0">
                <a:solidFill>
                  <a:srgbClr val="000000"/>
                </a:solidFill>
              </a:rPr>
              <a:t>(предлог с сущ</a:t>
            </a:r>
            <a:r>
              <a:rPr lang="ru-RU" sz="3200" b="1" u="sng" dirty="0">
                <a:solidFill>
                  <a:srgbClr val="000000"/>
                </a:solidFill>
              </a:rPr>
              <a:t>.), поколочу (глаг</a:t>
            </a:r>
            <a:r>
              <a:rPr lang="ru-RU" sz="3200" b="1" u="sng" dirty="0" smtClean="0">
                <a:solidFill>
                  <a:srgbClr val="000000"/>
                </a:solidFill>
              </a:rPr>
              <a:t>.).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32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>
                <a:solidFill>
                  <a:srgbClr val="000000"/>
                </a:solidFill>
              </a:rPr>
              <a:t>3. </a:t>
            </a:r>
            <a:r>
              <a:rPr lang="ru-RU" sz="4400" b="1" dirty="0">
                <a:solidFill>
                  <a:srgbClr val="7030A0"/>
                </a:solidFill>
              </a:rPr>
              <a:t>Омо</a:t>
            </a:r>
            <a:r>
              <a:rPr lang="ru-RU" sz="4400" b="1" u="sng" dirty="0">
                <a:solidFill>
                  <a:srgbClr val="7030A0"/>
                </a:solidFill>
              </a:rPr>
              <a:t>граф</a:t>
            </a:r>
            <a:r>
              <a:rPr lang="ru-RU" sz="4400" b="1" dirty="0">
                <a:solidFill>
                  <a:srgbClr val="7030A0"/>
                </a:solidFill>
              </a:rPr>
              <a:t>ы</a:t>
            </a:r>
            <a:r>
              <a:rPr lang="ru-RU" sz="32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>
                <a:solidFill>
                  <a:srgbClr val="000000"/>
                </a:solidFill>
              </a:rPr>
              <a:t>(разное произношение).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solidFill>
                  <a:srgbClr val="000000"/>
                </a:solidFill>
              </a:rPr>
              <a:t>А что такое </a:t>
            </a:r>
            <a:r>
              <a:rPr lang="ru-RU" sz="3200" b="1" dirty="0" smtClean="0">
                <a:solidFill>
                  <a:srgbClr val="FF0000"/>
                </a:solidFill>
              </a:rPr>
              <a:t>Атлас</a:t>
            </a:r>
            <a:r>
              <a:rPr lang="ru-RU" sz="3200" b="1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solidFill>
                  <a:srgbClr val="000000"/>
                </a:solidFill>
              </a:rPr>
              <a:t>Его приносят в класс?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solidFill>
                  <a:srgbClr val="000000"/>
                </a:solidFill>
              </a:rPr>
              <a:t>Я прочитала «атлас»,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dirty="0">
                <a:solidFill>
                  <a:srgbClr val="000000"/>
                </a:solidFill>
              </a:rPr>
              <a:t>Но есть ведь и </a:t>
            </a:r>
            <a:r>
              <a:rPr lang="ru-RU" sz="3200" b="1" dirty="0" err="1" smtClean="0">
                <a:solidFill>
                  <a:srgbClr val="FF0000"/>
                </a:solidFill>
              </a:rPr>
              <a:t>атлАс</a:t>
            </a:r>
            <a:r>
              <a:rPr lang="ru-RU" sz="3200" dirty="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6500" b="1" dirty="0">
                <a:solidFill>
                  <a:srgbClr val="FF0000"/>
                </a:solidFill>
              </a:rPr>
              <a:t>*</a:t>
            </a:r>
            <a:r>
              <a:rPr lang="ru-RU" sz="3200" dirty="0">
                <a:solidFill>
                  <a:srgbClr val="000000"/>
                </a:solidFill>
              </a:rPr>
              <a:t>В справочник: </a:t>
            </a:r>
            <a:r>
              <a:rPr lang="ru-RU" sz="3200" b="1" dirty="0" smtClean="0">
                <a:solidFill>
                  <a:srgbClr val="000000"/>
                </a:solidFill>
              </a:rPr>
              <a:t>омографы</a:t>
            </a:r>
            <a:r>
              <a:rPr lang="ru-RU" sz="3200" b="1" dirty="0">
                <a:solidFill>
                  <a:srgbClr val="000000"/>
                </a:solidFill>
              </a:rPr>
              <a:t>: </a:t>
            </a:r>
            <a:r>
              <a:rPr lang="ru-RU" sz="3300" b="1" u="sng" dirty="0" smtClean="0">
                <a:solidFill>
                  <a:srgbClr val="000000"/>
                </a:solidFill>
              </a:rPr>
              <a:t>атлас – атлас.</a:t>
            </a:r>
            <a:endParaRPr lang="ru-RU" sz="3300" b="1" u="sng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087893" y="260648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732240" y="321973"/>
            <a:ext cx="288032" cy="370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076056" y="1124744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524328" y="6021288"/>
            <a:ext cx="432048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23928" y="6345324"/>
            <a:ext cx="36004" cy="108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355976" y="6343854"/>
            <a:ext cx="36004" cy="108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7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19"/>
          <a:stretch/>
        </p:blipFill>
        <p:spPr bwMode="auto">
          <a:xfrm>
            <a:off x="140713" y="1980151"/>
            <a:ext cx="8978946" cy="4528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5115091"/>
            <a:ext cx="1728192" cy="10881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0127" y="4187606"/>
            <a:ext cx="914922" cy="5760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80312" y="4379179"/>
            <a:ext cx="1235667" cy="778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3808" y="3121326"/>
            <a:ext cx="1088867" cy="27086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59433" y="5265482"/>
            <a:ext cx="1156546" cy="1128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6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39479 -0.0245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32656"/>
            <a:ext cx="5832648" cy="583264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2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я-3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11425" y="2165350"/>
            <a:ext cx="609600" cy="6096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889"/>
            <a:ext cx="6471245" cy="6316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9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4371975"/>
            <a:ext cx="7406208" cy="1143000"/>
          </a:xfrm>
        </p:spPr>
        <p:txBody>
          <a:bodyPr/>
          <a:lstStyle/>
          <a:p>
            <a:pPr algn="ctr"/>
            <a:r>
              <a:rPr lang="ru-RU" dirty="0">
                <a:effectLst/>
                <a:hlinkClick r:id="rId2" action="ppaction://hlinksldjump"/>
              </a:rPr>
              <a:t>«Дорога </a:t>
            </a:r>
            <a:r>
              <a:rPr lang="ru-RU" dirty="0" smtClean="0">
                <a:effectLst/>
                <a:hlinkClick r:id="rId2" action="ppaction://hlinksldjump"/>
              </a:rPr>
              <a:t>прямо»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19"/>
            <a:ext cx="4310191" cy="3474720"/>
          </a:xfrm>
        </p:spPr>
        <p:txBody>
          <a:bodyPr/>
          <a:lstStyle/>
          <a:p>
            <a:pPr algn="ctr"/>
            <a:r>
              <a:rPr lang="ru-RU" sz="3600" b="1" dirty="0">
                <a:hlinkClick r:id="rId3" action="ppaction://hlinksldjump"/>
              </a:rPr>
              <a:t>«Дорога налево»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4247328" cy="3474720"/>
          </a:xfrm>
        </p:spPr>
        <p:txBody>
          <a:bodyPr/>
          <a:lstStyle/>
          <a:p>
            <a:pPr algn="ctr"/>
            <a:r>
              <a:rPr lang="ru-RU" sz="3600" b="1" dirty="0">
                <a:hlinkClick r:id="rId4" action="ppaction://hlinksldjump"/>
              </a:rPr>
              <a:t>«Дорога направо»</a:t>
            </a:r>
            <a:endParaRPr lang="ru-RU" sz="3600" b="1" dirty="0"/>
          </a:p>
        </p:txBody>
      </p:sp>
      <p:sp>
        <p:nvSpPr>
          <p:cNvPr id="6" name="Нашивка 5"/>
          <p:cNvSpPr/>
          <p:nvPr/>
        </p:nvSpPr>
        <p:spPr>
          <a:xfrm flipH="1">
            <a:off x="1475656" y="2492896"/>
            <a:ext cx="1656184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668616" y="2645296"/>
            <a:ext cx="1656184" cy="136815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>
            <a:off x="3923928" y="5373216"/>
            <a:ext cx="1800200" cy="11521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5" action="ppaction://hlinksldjump" highlightClick="1"/>
          </p:cNvPr>
          <p:cNvSpPr/>
          <p:nvPr/>
        </p:nvSpPr>
        <p:spPr>
          <a:xfrm>
            <a:off x="179512" y="6165304"/>
            <a:ext cx="216024" cy="21602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1925" cy="79208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Дорога налево</a:t>
            </a:r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251520" y="332656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49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Отгадайте загадки.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44824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1. Вот слово. Для решенья</a:t>
            </a:r>
          </a:p>
          <a:p>
            <a:r>
              <a:rPr lang="ru-RU" sz="2000" b="1" dirty="0"/>
              <a:t>В нем отыщите два значенья:</a:t>
            </a:r>
          </a:p>
          <a:p>
            <a:r>
              <a:rPr lang="ru-RU" sz="2000" b="1" dirty="0"/>
              <a:t>Несется первое к реке,</a:t>
            </a:r>
          </a:p>
          <a:p>
            <a:r>
              <a:rPr lang="ru-RU" sz="2000" b="1" dirty="0"/>
              <a:t>Другое щелкает в замке.</a:t>
            </a:r>
          </a:p>
          <a:p>
            <a:r>
              <a:rPr lang="ru-RU" sz="2000" b="1" dirty="0"/>
              <a:t>Одно лепечет на поляне,</a:t>
            </a:r>
          </a:p>
          <a:p>
            <a:r>
              <a:rPr lang="ru-RU" sz="2000" b="1" dirty="0"/>
              <a:t>Шумит в лесу и на лугу,</a:t>
            </a:r>
          </a:p>
          <a:p>
            <a:r>
              <a:rPr lang="ru-RU" sz="2000" b="1" dirty="0"/>
              <a:t>Другое улеглось в кармане</a:t>
            </a:r>
          </a:p>
          <a:p>
            <a:r>
              <a:rPr lang="ru-RU" sz="2000" b="1" dirty="0"/>
              <a:t>И там все время ни гугу. </a:t>
            </a:r>
            <a:r>
              <a:rPr lang="ru-RU" sz="2000" b="1" dirty="0" smtClean="0"/>
              <a:t>			2</a:t>
            </a:r>
            <a:r>
              <a:rPr lang="ru-RU" sz="2000" b="1" dirty="0"/>
              <a:t>. Я травянистое растение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					С </a:t>
            </a:r>
            <a:r>
              <a:rPr lang="ru-RU" sz="2000" b="1" dirty="0"/>
              <a:t>цветком различного цвета,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					Но </a:t>
            </a:r>
            <a:r>
              <a:rPr lang="ru-RU" sz="2000" b="1" dirty="0"/>
              <a:t>переставьте ударение,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					И </a:t>
            </a:r>
            <a:r>
              <a:rPr lang="ru-RU" sz="2000" b="1" dirty="0"/>
              <a:t>превращаюсь я в конфету.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3</a:t>
            </a:r>
            <a:r>
              <a:rPr lang="ru-RU" sz="2000" b="1" dirty="0"/>
              <a:t>.  Чёрно-белая полоска, </a:t>
            </a:r>
            <a:r>
              <a:rPr lang="ru-RU" sz="2000" b="1" dirty="0" err="1"/>
              <a:t>раскрасочка</a:t>
            </a:r>
            <a:r>
              <a:rPr lang="ru-RU" sz="2000" b="1" dirty="0"/>
              <a:t> – отличная.</a:t>
            </a:r>
          </a:p>
          <a:p>
            <a:r>
              <a:rPr lang="ru-RU" sz="2000" b="1" dirty="0"/>
              <a:t>Небольшая, но лошадка – очень симпатичная.</a:t>
            </a:r>
          </a:p>
          <a:p>
            <a:r>
              <a:rPr lang="ru-RU" sz="2000" b="1" dirty="0"/>
              <a:t>Если в городе её вам придётся встретить,</a:t>
            </a:r>
          </a:p>
          <a:p>
            <a:r>
              <a:rPr lang="ru-RU" sz="2000" b="1" dirty="0"/>
              <a:t>На пешеходном переходе – можно не заметить.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627058"/>
            <a:ext cx="2252426" cy="180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5575" y="1628799"/>
            <a:ext cx="250899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752" y="3645024"/>
            <a:ext cx="2635006" cy="1976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674" y="3678530"/>
            <a:ext cx="2545655" cy="1909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4565" y="5081905"/>
            <a:ext cx="1713932" cy="1776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3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1925" cy="79208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Дорога направо</a:t>
            </a:r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323528" y="224644"/>
            <a:ext cx="576064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59767" y="980728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такое «каламбур»?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151120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Каламбур – это игра слов.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13" y="2034426"/>
            <a:ext cx="4788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sz="2800" b="1" dirty="0"/>
              <a:t> - Кто вы?</a:t>
            </a:r>
          </a:p>
          <a:p>
            <a:pPr eaLnBrk="1" hangingPunct="1">
              <a:buFontTx/>
              <a:buNone/>
            </a:pPr>
            <a:r>
              <a:rPr lang="ru-RU" sz="2800" b="1" dirty="0"/>
              <a:t> - Мы лисички, дружные сестрички.</a:t>
            </a:r>
          </a:p>
          <a:p>
            <a:pPr eaLnBrk="1" hangingPunct="1">
              <a:buFontTx/>
              <a:buNone/>
            </a:pPr>
            <a:r>
              <a:rPr lang="ru-RU" sz="2800" b="1" dirty="0"/>
              <a:t> - Ну а вы-то кто же?</a:t>
            </a:r>
          </a:p>
          <a:p>
            <a:pPr eaLnBrk="1" hangingPunct="1">
              <a:buFontTx/>
              <a:buNone/>
            </a:pPr>
            <a:r>
              <a:rPr lang="ru-RU" sz="2800" b="1" dirty="0"/>
              <a:t> - Мы лисички тоже.</a:t>
            </a:r>
          </a:p>
          <a:p>
            <a:pPr eaLnBrk="1" hangingPunct="1">
              <a:buFontTx/>
              <a:buNone/>
            </a:pPr>
            <a:r>
              <a:rPr lang="ru-RU" sz="2800" b="1" dirty="0"/>
              <a:t> - Как, с одной-то  лапкой?</a:t>
            </a:r>
          </a:p>
          <a:p>
            <a:pPr eaLnBrk="1" hangingPunct="1">
              <a:buFontTx/>
              <a:buNone/>
            </a:pPr>
            <a:r>
              <a:rPr lang="ru-RU" sz="2800" b="1" dirty="0"/>
              <a:t> - Нет, ещё со шляпкой.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85184"/>
            <a:ext cx="1943819" cy="155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624359">
            <a:off x="2433686" y="5414317"/>
            <a:ext cx="1309687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78288" y="2036116"/>
            <a:ext cx="358214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/>
              <a:t>Сев в такси, спросила такса: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/>
              <a:t> - За проезд какая такса?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/>
              <a:t>А водитель: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/>
              <a:t> - Денег с такс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/>
              <a:t>Не берем совсем. Вот так-с!</a:t>
            </a:r>
          </a:p>
        </p:txBody>
      </p:sp>
      <p:pic>
        <p:nvPicPr>
          <p:cNvPr id="13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6737" y="5230837"/>
            <a:ext cx="3327276" cy="14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11925" cy="79208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Дорога прямо</a:t>
            </a:r>
            <a: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124744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Что </a:t>
            </a:r>
            <a:r>
              <a:rPr lang="ru-RU" sz="2400" b="1" dirty="0">
                <a:solidFill>
                  <a:srgbClr val="7030A0"/>
                </a:solidFill>
              </a:rPr>
              <a:t>необходимо сделать, чтобы смысл предложений стал ясен?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6" descr="Описание: img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204" y="2594521"/>
            <a:ext cx="2076822" cy="2118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2017965"/>
            <a:ext cx="3779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-Наконец мы нашли настоящий замок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Рисунок 10" descr="img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47" y="2846393"/>
            <a:ext cx="2605919" cy="197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99" y="4720249"/>
            <a:ext cx="218483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55976" y="2132856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a typeface="Calibri" pitchFamily="34" charset="0"/>
                <a:cs typeface="Times New Roman" pitchFamily="18" charset="0"/>
              </a:rPr>
              <a:t>Это была настоящая мука.</a:t>
            </a:r>
          </a:p>
        </p:txBody>
      </p:sp>
      <p:pic>
        <p:nvPicPr>
          <p:cNvPr id="15" name="Рисунок 14" descr="img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052" y="4526834"/>
            <a:ext cx="2406563" cy="218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395536" y="332656"/>
            <a:ext cx="576064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323528" y="260648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28342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Зал..</a:t>
            </a:r>
            <a:r>
              <a:rPr lang="ru-RU" sz="4000" b="1" dirty="0" err="1"/>
              <a:t>зать</a:t>
            </a:r>
            <a:r>
              <a:rPr lang="ru-RU" sz="4000" b="1" dirty="0"/>
              <a:t>  на дерево – зал..</a:t>
            </a:r>
            <a:r>
              <a:rPr lang="ru-RU" sz="4000" b="1" dirty="0" err="1"/>
              <a:t>зать</a:t>
            </a:r>
            <a:r>
              <a:rPr lang="ru-RU" sz="4000" b="1" dirty="0"/>
              <a:t> рану, </a:t>
            </a:r>
            <a:r>
              <a:rPr lang="ru-RU" sz="4000" b="1" dirty="0" err="1"/>
              <a:t>зап</a:t>
            </a:r>
            <a:r>
              <a:rPr lang="ru-RU" sz="4000" b="1" dirty="0"/>
              <a:t>..</a:t>
            </a:r>
            <a:r>
              <a:rPr lang="ru-RU" sz="4000" b="1" dirty="0" err="1"/>
              <a:t>вать</a:t>
            </a:r>
            <a:r>
              <a:rPr lang="ru-RU" sz="4000" b="1" dirty="0"/>
              <a:t> куплет – </a:t>
            </a:r>
            <a:r>
              <a:rPr lang="ru-RU" sz="4000" b="1" dirty="0" err="1"/>
              <a:t>зап</a:t>
            </a:r>
            <a:r>
              <a:rPr lang="ru-RU" sz="4000" b="1" dirty="0"/>
              <a:t>..</a:t>
            </a:r>
            <a:r>
              <a:rPr lang="ru-RU" sz="4000" b="1" dirty="0" err="1"/>
              <a:t>вать</a:t>
            </a:r>
            <a:r>
              <a:rPr lang="ru-RU" sz="4000" b="1" dirty="0"/>
              <a:t> </a:t>
            </a:r>
            <a:r>
              <a:rPr lang="ru-RU" sz="4000" b="1" dirty="0" smtClean="0"/>
              <a:t>лекарство.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8498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Зал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зать  </a:t>
            </a:r>
            <a:r>
              <a:rPr lang="ru-RU" sz="4000" b="1" dirty="0"/>
              <a:t>на дерево – </a:t>
            </a:r>
            <a:r>
              <a:rPr lang="ru-RU" sz="4000" b="1" dirty="0" smtClean="0"/>
              <a:t>зал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зать </a:t>
            </a:r>
            <a:r>
              <a:rPr lang="ru-RU" sz="4000" b="1" dirty="0"/>
              <a:t>рану, </a:t>
            </a:r>
            <a:r>
              <a:rPr lang="ru-RU" sz="4000" b="1" dirty="0" smtClean="0"/>
              <a:t>зап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/>
              <a:t>вать </a:t>
            </a:r>
            <a:r>
              <a:rPr lang="ru-RU" sz="4000" b="1" dirty="0"/>
              <a:t>куплет – </a:t>
            </a:r>
            <a:r>
              <a:rPr lang="ru-RU" sz="4000" b="1" dirty="0" smtClean="0"/>
              <a:t>зап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/>
              <a:t>вать лекарство.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Случайно разбить стекло. – </a:t>
            </a:r>
            <a:r>
              <a:rPr lang="ru-RU" sz="3600" b="1" dirty="0" smtClean="0"/>
              <a:t>Со стола стекло молоко.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080" r="-3203"/>
          <a:stretch/>
        </p:blipFill>
        <p:spPr bwMode="auto">
          <a:xfrm>
            <a:off x="971600" y="-2259633"/>
            <a:ext cx="7200800" cy="888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кощей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6870" y="2150278"/>
            <a:ext cx="537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Назовите виды омонимов.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4910" y="364014"/>
            <a:ext cx="5512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Что называют омонимами?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4910" y="980728"/>
            <a:ext cx="8317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3200" b="1" dirty="0">
                <a:solidFill>
                  <a:srgbClr val="002060"/>
                </a:solidFill>
              </a:rPr>
              <a:t>В чём отличие омонимов от многозначных слов?</a:t>
            </a: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5182142" y="4254103"/>
            <a:ext cx="2224810" cy="2127225"/>
          </a:xfrm>
          <a:prstGeom prst="smileyFace">
            <a:avLst>
              <a:gd name="adj" fmla="val -94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1187624" y="3717032"/>
            <a:ext cx="2664296" cy="2664296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FFFF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57560" y="948789"/>
            <a:ext cx="48050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3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154264"/>
            <a:ext cx="3312368" cy="63962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1925" cy="11430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536504" cy="4626848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/>
              <a:t>Учить записи в </a:t>
            </a:r>
            <a:r>
              <a:rPr lang="ru-RU" sz="4000" b="1" dirty="0" smtClean="0"/>
              <a:t>справочнике.</a:t>
            </a:r>
          </a:p>
          <a:p>
            <a:pPr marL="46037" indent="0">
              <a:buNone/>
            </a:pPr>
            <a:endParaRPr lang="ru-RU" sz="4000" b="1" dirty="0" smtClean="0"/>
          </a:p>
          <a:p>
            <a:r>
              <a:rPr lang="ru-RU" sz="4000" b="1" dirty="0" smtClean="0"/>
              <a:t>Выполнить </a:t>
            </a:r>
            <a:r>
              <a:rPr lang="ru-RU" sz="4000" b="1" dirty="0"/>
              <a:t>задания к </a:t>
            </a:r>
            <a:r>
              <a:rPr lang="ru-RU" sz="4000" b="1" dirty="0" smtClean="0"/>
              <a:t>тексту.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1412776"/>
            <a:ext cx="4032447" cy="460851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Творческое задание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46037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(</a:t>
            </a:r>
            <a:r>
              <a:rPr lang="ru-RU" sz="4000" b="1" dirty="0">
                <a:solidFill>
                  <a:srgbClr val="002060"/>
                </a:solidFill>
              </a:rPr>
              <a:t>по желанию): </a:t>
            </a:r>
            <a:r>
              <a:rPr lang="ru-RU" sz="3200" b="1" dirty="0">
                <a:solidFill>
                  <a:srgbClr val="002060"/>
                </a:solidFill>
              </a:rPr>
              <a:t>составить </a:t>
            </a:r>
            <a:r>
              <a:rPr lang="ru-RU" sz="3200" b="1" dirty="0" smtClean="0">
                <a:solidFill>
                  <a:srgbClr val="002060"/>
                </a:solidFill>
              </a:rPr>
              <a:t>каламбур, нарисовать  рисунки к словам - омонимам.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1950" y="188913"/>
            <a:ext cx="8712200" cy="1041400"/>
          </a:xfrm>
        </p:spPr>
        <p:txBody>
          <a:bodyPr rtlCol="0">
            <a:noAutofit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«Поделись улыбкою своей…»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73" y="1301434"/>
            <a:ext cx="4465191" cy="446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0005" y="4149725"/>
            <a:ext cx="2976562" cy="2519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824885"/>
            <a:ext cx="2736304" cy="33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154264"/>
            <a:ext cx="3312368" cy="63962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100899" cy="648072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564904"/>
            <a:ext cx="1540421" cy="3744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82142" y="55594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70715" y="565617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50025" y="55594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26089" y="565617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185317" y="57684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40014" y="576063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61381" y="57684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09253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185317" y="106311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39207" y="1069673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63143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63143" y="156717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61381" y="15640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85317" y="154593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82142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09253" y="154593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145768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21832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</a:t>
            </a:r>
            <a:endParaRPr lang="ru-RU" sz="24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306078" y="106000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33189" y="156406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15271" y="206811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626089" y="2578155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068206" y="207409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492142" y="207409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16078" y="207558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337445" y="207409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61381" y="2075586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185317" y="207409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033189" y="2074099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784031" y="25721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</a:t>
            </a:r>
            <a:endParaRPr lang="ru-RU" sz="2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207967" y="2578155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631903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332177" y="2578155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894651" y="2578155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458206" y="25721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033189" y="2572172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756113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337789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913853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</a:t>
            </a:r>
            <a:endParaRPr lang="ru-RU" sz="24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479775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</a:t>
            </a:r>
            <a:endParaRPr lang="ru-RU" sz="24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055839" y="3085084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207967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5905" y="3082921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</a:t>
            </a:r>
            <a:endParaRPr lang="ru-RU" sz="24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03985" y="3076228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</a:t>
            </a:r>
            <a:endParaRPr lang="ru-RU" sz="240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1180049" y="3082921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1969" y="4077072"/>
            <a:ext cx="715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1. Слова, близкие, по лексическому значению, но различные по написанию.</a:t>
            </a:r>
            <a:endParaRPr lang="ru-RU" sz="2800" b="1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916078" y="579273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742118" y="4292515"/>
            <a:ext cx="715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2. Устаревшие слова.</a:t>
            </a:r>
            <a:endParaRPr lang="ru-RU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64768" y="4362239"/>
            <a:ext cx="715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3. Основная единица языка.</a:t>
            </a:r>
            <a:endParaRPr lang="ru-RU" sz="2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67536" y="4362239"/>
            <a:ext cx="715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4. Слова, противоположные по значению.</a:t>
            </a:r>
            <a:endParaRPr lang="ru-RU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20889" y="4362239"/>
            <a:ext cx="715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5. Словарный состав языка.</a:t>
            </a:r>
            <a:endParaRPr lang="ru-RU" sz="28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1030149" y="4368798"/>
            <a:ext cx="7158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6. Новые слова.</a:t>
            </a:r>
            <a:endParaRPr lang="ru-RU" sz="280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4631903" y="3589140"/>
            <a:ext cx="576064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Ы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07" y="26064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1346" y="1402633"/>
            <a:ext cx="4076700" cy="190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2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2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25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25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4" dur="1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8" dur="1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2" dur="1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6" dur="1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0" dur="1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4" dur="1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9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9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71" grpId="0" build="allAtOnce"/>
      <p:bldP spid="72" grpId="0" build="allAtOnce"/>
      <p:bldP spid="73" grpId="0" build="allAtOnce"/>
      <p:bldP spid="74" grpId="0" build="allAtOnce"/>
      <p:bldP spid="75" grpId="0" build="allAtOnce"/>
      <p:bldP spid="7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4371974"/>
            <a:ext cx="7046168" cy="22973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пожаловать в лексическое царство </a:t>
            </a:r>
            <a:b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ОМОНИМОВ!</a:t>
            </a:r>
            <a:endParaRPr lang="ru-RU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8" descr="i4a393ef34012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1680" y="116632"/>
            <a:ext cx="5904515" cy="4428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4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27949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Цель урока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endParaRPr lang="ru-RU" b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5328592"/>
          </a:xfrm>
        </p:spPr>
        <p:txBody>
          <a:bodyPr>
            <a:normAutofit lnSpcReduction="10000"/>
          </a:bodyPr>
          <a:lstStyle/>
          <a:p>
            <a:pPr marL="46037" indent="0" algn="ctr">
              <a:buNone/>
            </a:pP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понять</a:t>
            </a:r>
            <a:r>
              <a:rPr lang="ru-RU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какие слова являются омонимами</a:t>
            </a:r>
            <a:r>
              <a:rPr lang="ru-RU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dirty="0" smtClean="0"/>
              <a:t>  </a:t>
            </a:r>
            <a:r>
              <a:rPr lang="ru-RU" sz="3600" b="1" dirty="0" smtClean="0"/>
              <a:t>Научиться находить и различать омонимы </a:t>
            </a:r>
            <a:r>
              <a:rPr lang="ru-RU" sz="3600" b="1" dirty="0"/>
              <a:t>в </a:t>
            </a:r>
            <a:r>
              <a:rPr lang="ru-RU" sz="3600" b="1" dirty="0" smtClean="0"/>
              <a:t>тексте.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b="1" dirty="0" smtClean="0"/>
              <a:t> Научиться отличать </a:t>
            </a:r>
            <a:r>
              <a:rPr lang="ru-RU" sz="3600" b="1" dirty="0"/>
              <a:t>омонимы и многозначные </a:t>
            </a:r>
            <a:r>
              <a:rPr lang="ru-RU" sz="3600" b="1" dirty="0" smtClean="0"/>
              <a:t>слова.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b="1" dirty="0" smtClean="0"/>
              <a:t> Научиться использовать </a:t>
            </a:r>
            <a:r>
              <a:rPr lang="ru-RU" sz="3600" b="1" dirty="0"/>
              <a:t>омонимы в </a:t>
            </a:r>
            <a:r>
              <a:rPr lang="ru-RU" sz="3600" b="1" dirty="0" smtClean="0"/>
              <a:t>речи.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6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/>
              <a:t>Обогащать словарный состав.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5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120680" cy="6536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 descr="nlo-259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6199" y="3212976"/>
            <a:ext cx="594700" cy="84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lo-19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205" y="3212976"/>
            <a:ext cx="5969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844824"/>
            <a:ext cx="1914525" cy="476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20270"/>
            <a:ext cx="1102972" cy="146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1941" y="408404"/>
            <a:ext cx="2028058" cy="114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6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2015</TotalTime>
  <Words>569</Words>
  <Application>Microsoft Office PowerPoint</Application>
  <PresentationFormat>Экран (4:3)</PresentationFormat>
  <Paragraphs>176</Paragraphs>
  <Slides>29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Воздушный поток</vt:lpstr>
      <vt:lpstr>Презентация к уроку русского языка по теме «Путешествие в лексическое царство омонимов» 5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 лексическое царство  ОМОНИМОВ!</vt:lpstr>
      <vt:lpstr>Цель урока- </vt:lpstr>
      <vt:lpstr>Презентация PowerPoint</vt:lpstr>
      <vt:lpstr>Омонимы – это…</vt:lpstr>
      <vt:lpstr>Презентация PowerPoint</vt:lpstr>
      <vt:lpstr>ЭТИМОЛОГИЯ слов </vt:lpstr>
      <vt:lpstr>Презентация PowerPoint</vt:lpstr>
      <vt:lpstr>Сходство и отличие омонимов и многозначных слов </vt:lpstr>
      <vt:lpstr>Презентация PowerPoint</vt:lpstr>
      <vt:lpstr>   1. Апельсин – плод цитрусового дерева. - По реке проплывал плот.  2. Я люблю печь пироги. В доме  перекладывали печь.  3. Подплываем к берегу — Я берегу эту книгу. </vt:lpstr>
      <vt:lpstr>1.Апельсин – плод цитрусового дерева.  По реке проплывал плот.    2. Я люблю печь пироги. В доме  перекладывали печь.   3. Подплываем к бе́регу — Я берегу́ эту книгу. </vt:lpstr>
      <vt:lpstr>ВИДЫ ОМОНИМОВ</vt:lpstr>
      <vt:lpstr>Презентация PowerPoint</vt:lpstr>
      <vt:lpstr>Презентация PowerPoint</vt:lpstr>
      <vt:lpstr>«Дорога прямо»</vt:lpstr>
      <vt:lpstr>Дорога налево </vt:lpstr>
      <vt:lpstr>Дорога направо </vt:lpstr>
      <vt:lpstr>Дорога прямо 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 по теме «Омонимы» 5 класс</dc:title>
  <dc:creator>магазин</dc:creator>
  <cp:lastModifiedBy>Maks</cp:lastModifiedBy>
  <cp:revision>130</cp:revision>
  <dcterms:modified xsi:type="dcterms:W3CDTF">2014-10-25T19:05:03Z</dcterms:modified>
</cp:coreProperties>
</file>